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59" r:id="rId6"/>
    <p:sldId id="260" r:id="rId7"/>
    <p:sldId id="280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61" r:id="rId17"/>
    <p:sldId id="262" r:id="rId18"/>
    <p:sldId id="263" r:id="rId19"/>
    <p:sldId id="264" r:id="rId20"/>
    <p:sldId id="265" r:id="rId21"/>
    <p:sldId id="273" r:id="rId22"/>
    <p:sldId id="272" r:id="rId23"/>
    <p:sldId id="271" r:id="rId24"/>
    <p:sldId id="267" r:id="rId25"/>
    <p:sldId id="268" r:id="rId26"/>
    <p:sldId id="274" r:id="rId27"/>
    <p:sldId id="275" r:id="rId28"/>
    <p:sldId id="276" r:id="rId29"/>
    <p:sldId id="277" r:id="rId30"/>
    <p:sldId id="278" r:id="rId31"/>
    <p:sldId id="279" r:id="rId32"/>
    <p:sldId id="269" r:id="rId33"/>
    <p:sldId id="290" r:id="rId34"/>
    <p:sldId id="293" r:id="rId35"/>
    <p:sldId id="294" r:id="rId36"/>
    <p:sldId id="295" r:id="rId37"/>
    <p:sldId id="296" r:id="rId38"/>
    <p:sldId id="297" r:id="rId39"/>
    <p:sldId id="298" r:id="rId40"/>
    <p:sldId id="291" r:id="rId41"/>
    <p:sldId id="292" r:id="rId42"/>
    <p:sldId id="270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C0000"/>
    <a:srgbClr val="003399"/>
    <a:srgbClr val="0000C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6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graphicFrame>
        <p:nvGraphicFramePr>
          <p:cNvPr id="1026" name="Object 86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045" r:id="rId3" imgW="13937020" imgH="5409524" progId="">
              <p:embed/>
            </p:oleObj>
          </a:graphicData>
        </a:graphic>
      </p:graphicFrame>
      <p:cxnSp>
        <p:nvCxnSpPr>
          <p:cNvPr id="8" name="Straight Connector 7"/>
          <p:cNvCxnSpPr/>
          <p:nvPr userDrawn="1"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pPr/>
              <a:t>10/4/2020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pPr/>
              <a:t>10/4/2020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86644" cy="78579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pPr/>
              <a:t>10/4/2020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pPr/>
              <a:t>10/4/2020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pPr/>
              <a:t>10/4/2020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pPr/>
              <a:t>10/4/2020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pPr/>
              <a:t>10/4/2020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pPr/>
              <a:t>10/4/2020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 txBox="1">
            <a:spLocks/>
          </p:cNvSpPr>
          <p:nvPr userDrawn="1"/>
        </p:nvSpPr>
        <p:spPr bwMode="auto">
          <a:xfrm>
            <a:off x="0" y="6492875"/>
            <a:ext cx="3500430" cy="3651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© LPU :: CSE101 C Programming </a:t>
            </a:r>
            <a:endParaRPr kumimoji="0" lang="en-I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2050" name="Object 86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2069" r:id="rId16" imgW="13937020" imgH="5409524" progId="">
              <p:embed/>
            </p:oleObj>
          </a:graphicData>
        </a:graphic>
      </p:graphicFrame>
      <p:cxnSp>
        <p:nvCxnSpPr>
          <p:cNvPr id="9" name="Straight Connector 8"/>
          <p:cNvCxnSpPr/>
          <p:nvPr userDrawn="1"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8.jpeg"/><Relationship Id="rId4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4.png"/><Relationship Id="rId7" Type="http://schemas.openxmlformats.org/officeDocument/2006/relationships/image" Target="../media/image3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48.jpe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jpe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jpeg"/><Relationship Id="rId9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://www.codeblocks.org/download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syl%20ip%20zero%20lec/CSE101%20sy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syl%20ip%20zero%20lec/CSE101%20ip.pdf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285860"/>
            <a:ext cx="9144000" cy="1684339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Broadway" pitchFamily="82" charset="0"/>
                <a:ea typeface="+mj-ea"/>
                <a:cs typeface="+mj-cs"/>
              </a:rPr>
              <a:t>CSE101</a:t>
            </a:r>
            <a:b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Broadway" pitchFamily="82" charset="0"/>
                <a:ea typeface="+mj-ea"/>
                <a:cs typeface="+mj-cs"/>
              </a:rPr>
            </a:b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Broadway" pitchFamily="82" charset="0"/>
                <a:ea typeface="+mj-ea"/>
                <a:cs typeface="+mj-cs"/>
              </a:rPr>
              <a:t>Computer Programming</a:t>
            </a:r>
            <a:endParaRPr kumimoji="0" lang="en-IN" sz="48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Broadway" pitchFamily="82" charset="0"/>
              <a:ea typeface="+mj-ea"/>
              <a:cs typeface="+mj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928662" y="2928934"/>
            <a:ext cx="705802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71868" y="3071810"/>
            <a:ext cx="2011363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CC0000"/>
                </a:solidFill>
                <a:latin typeface="Arial Rounded MT Bold" pitchFamily="34" charset="0"/>
                <a:cs typeface="+mn-cs"/>
              </a:rPr>
              <a:t>Lecture #0</a:t>
            </a:r>
            <a:endParaRPr lang="en-IN" sz="2400" dirty="0">
              <a:solidFill>
                <a:srgbClr val="CC0000"/>
              </a:solidFill>
              <a:latin typeface="Arial Rounded MT Bold" pitchFamily="34" charset="0"/>
              <a:cs typeface="+mn-cs"/>
            </a:endParaRPr>
          </a:p>
        </p:txBody>
      </p:sp>
      <p:pic>
        <p:nvPicPr>
          <p:cNvPr id="17410" name="Picture 2" descr="Image result for c langu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54" y="3643314"/>
            <a:ext cx="3452820" cy="2571768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Daily routine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0137782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5122" r:id="rId3" imgW="13937020" imgH="5409524" progId="">
              <p:embed/>
            </p:oleObj>
          </a:graphicData>
        </a:graphic>
      </p:graphicFrame>
      <p:sp>
        <p:nvSpPr>
          <p:cNvPr id="10" name="Rectangle 9"/>
          <p:cNvSpPr/>
          <p:nvPr/>
        </p:nvSpPr>
        <p:spPr>
          <a:xfrm>
            <a:off x="2051720" y="2132856"/>
            <a:ext cx="187220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95537" y="1412776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Let us explore more as the day goes by…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8" name="Group 11"/>
          <p:cNvGrpSpPr/>
          <p:nvPr/>
        </p:nvGrpSpPr>
        <p:grpSpPr>
          <a:xfrm>
            <a:off x="460375" y="2134313"/>
            <a:ext cx="3539495" cy="3454927"/>
            <a:chOff x="460375" y="2134313"/>
            <a:chExt cx="3539495" cy="3454927"/>
          </a:xfrm>
        </p:grpSpPr>
        <p:pic>
          <p:nvPicPr>
            <p:cNvPr id="37890" name="Picture 2" descr="http://toonclips.com/600/6709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134313"/>
              <a:ext cx="3073524" cy="3175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60375" y="5219908"/>
              <a:ext cx="353949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Going for a morning 0900 AM Class</a:t>
              </a:r>
              <a:endParaRPr lang="en-IN" b="1" dirty="0"/>
            </a:p>
          </p:txBody>
        </p:sp>
      </p:grpSp>
      <p:grpSp>
        <p:nvGrpSpPr>
          <p:cNvPr id="9" name="Group 13"/>
          <p:cNvGrpSpPr/>
          <p:nvPr/>
        </p:nvGrpSpPr>
        <p:grpSpPr>
          <a:xfrm>
            <a:off x="4860032" y="1997551"/>
            <a:ext cx="3330981" cy="3528973"/>
            <a:chOff x="4860032" y="1997551"/>
            <a:chExt cx="3330981" cy="3528973"/>
          </a:xfrm>
        </p:grpSpPr>
        <p:pic>
          <p:nvPicPr>
            <p:cNvPr id="37892" name="Picture 4" descr="http://vecto.rs/1024/vector-of-a-happy-cartoon-summer-man-walking-with-a-big-smile-by-ron-leishman-2746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1997551"/>
              <a:ext cx="3143980" cy="3205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148064" y="5157192"/>
              <a:ext cx="30429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Going for a movie at 0900 AM</a:t>
              </a:r>
              <a:endParaRPr lang="en-IN" b="1" dirty="0"/>
            </a:p>
          </p:txBody>
        </p:sp>
      </p:grpSp>
      <p:sp>
        <p:nvSpPr>
          <p:cNvPr id="1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1069728" y="5930116"/>
            <a:ext cx="7076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It is all about </a:t>
            </a:r>
            <a:r>
              <a:rPr lang="en-US" sz="2800" b="1" u="sng" dirty="0" smtClean="0">
                <a:solidFill>
                  <a:srgbClr val="FF0000"/>
                </a:solidFill>
              </a:rPr>
              <a:t>WHICH</a:t>
            </a:r>
            <a:r>
              <a:rPr lang="en-US" sz="2800" b="1" dirty="0" smtClean="0">
                <a:solidFill>
                  <a:srgbClr val="FF0000"/>
                </a:solidFill>
              </a:rPr>
              <a:t> program is loaded </a:t>
            </a:r>
            <a:r>
              <a:rPr lang="en-US" sz="2800" b="1" u="sng" dirty="0" smtClean="0">
                <a:solidFill>
                  <a:srgbClr val="FF0000"/>
                </a:solidFill>
              </a:rPr>
              <a:t>WHEN</a:t>
            </a:r>
            <a:endParaRPr lang="en-IN" sz="28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51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Daily routine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8879135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6146" r:id="rId3" imgW="13937020" imgH="5409524" progId="">
              <p:embed/>
            </p:oleObj>
          </a:graphicData>
        </a:graphic>
      </p:graphicFrame>
      <p:sp>
        <p:nvSpPr>
          <p:cNvPr id="10" name="Rectangle 9"/>
          <p:cNvSpPr/>
          <p:nvPr/>
        </p:nvSpPr>
        <p:spPr>
          <a:xfrm>
            <a:off x="2051720" y="2132856"/>
            <a:ext cx="187220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95537" y="1412776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The flow changes 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37890" name="Picture 2" descr="http://toonclips.com/600/67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54809"/>
            <a:ext cx="2129376" cy="152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://vecto.rs/1024/vector-of-a-happy-cartoon-summer-man-walking-with-a-big-smile-by-ron-leishman-2746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01365" y="4293096"/>
            <a:ext cx="1473437" cy="150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owchart: Alternate Process 15"/>
          <p:cNvSpPr/>
          <p:nvPr/>
        </p:nvSpPr>
        <p:spPr>
          <a:xfrm>
            <a:off x="3779021" y="1916832"/>
            <a:ext cx="1080120" cy="432048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Start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Flowchart: Decision 7"/>
          <p:cNvSpPr/>
          <p:nvPr/>
        </p:nvSpPr>
        <p:spPr>
          <a:xfrm>
            <a:off x="3275856" y="3264736"/>
            <a:ext cx="2088232" cy="1028360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Go?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021" y="2636912"/>
            <a:ext cx="1080120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Go!!!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16" idx="2"/>
            <a:endCxn id="17" idx="0"/>
          </p:cNvCxnSpPr>
          <p:nvPr/>
        </p:nvCxnSpPr>
        <p:spPr>
          <a:xfrm>
            <a:off x="4319081" y="23488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2"/>
            <a:endCxn id="8" idx="0"/>
          </p:cNvCxnSpPr>
          <p:nvPr/>
        </p:nvCxnSpPr>
        <p:spPr>
          <a:xfrm>
            <a:off x="4319081" y="3068960"/>
            <a:ext cx="891" cy="1957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8" idx="1"/>
            <a:endCxn id="37890" idx="0"/>
          </p:cNvCxnSpPr>
          <p:nvPr/>
        </p:nvCxnSpPr>
        <p:spPr>
          <a:xfrm rot="10800000" flipV="1">
            <a:off x="1820264" y="3778915"/>
            <a:ext cx="1455592" cy="575893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8" idx="3"/>
            <a:endCxn id="37892" idx="0"/>
          </p:cNvCxnSpPr>
          <p:nvPr/>
        </p:nvCxnSpPr>
        <p:spPr>
          <a:xfrm>
            <a:off x="5364088" y="3778916"/>
            <a:ext cx="1373996" cy="51418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48059" y="350100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5364088" y="3501008"/>
            <a:ext cx="77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Movie</a:t>
            </a:r>
            <a:endParaRPr lang="en-IN" dirty="0"/>
          </a:p>
        </p:txBody>
      </p:sp>
      <p:sp>
        <p:nvSpPr>
          <p:cNvPr id="32" name="Flowchart: Alternate Process 31"/>
          <p:cNvSpPr/>
          <p:nvPr/>
        </p:nvSpPr>
        <p:spPr>
          <a:xfrm>
            <a:off x="1280203" y="6165304"/>
            <a:ext cx="1080120" cy="432048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Stop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3" name="Flowchart: Alternate Process 32"/>
          <p:cNvSpPr/>
          <p:nvPr/>
        </p:nvSpPr>
        <p:spPr>
          <a:xfrm>
            <a:off x="6198023" y="6165304"/>
            <a:ext cx="1080120" cy="432048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Stop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>
            <a:stCxn id="37890" idx="2"/>
            <a:endCxn id="32" idx="0"/>
          </p:cNvCxnSpPr>
          <p:nvPr/>
        </p:nvCxnSpPr>
        <p:spPr>
          <a:xfrm flipH="1">
            <a:off x="1820263" y="5877272"/>
            <a:ext cx="1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7892" idx="2"/>
            <a:endCxn id="33" idx="0"/>
          </p:cNvCxnSpPr>
          <p:nvPr/>
        </p:nvCxnSpPr>
        <p:spPr>
          <a:xfrm flipH="1">
            <a:off x="6738083" y="5795312"/>
            <a:ext cx="1" cy="3699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22603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So what does this mean?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49273410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7170" r:id="rId3" imgW="13937020" imgH="5409524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5537" y="1412776"/>
            <a:ext cx="75608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002060"/>
                </a:solidFill>
              </a:rPr>
              <a:t>Take ANY activity of the day…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It will have a set procedure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It has to be done in a designate 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If not done the specified way will yield wrong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Success in doing it depends on how closer one is to the prescribed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This clearly shows that everything has a 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10" name="Group 9"/>
          <p:cNvGrpSpPr/>
          <p:nvPr/>
        </p:nvGrpSpPr>
        <p:grpSpPr>
          <a:xfrm>
            <a:off x="3131840" y="5661248"/>
            <a:ext cx="2160240" cy="1152128"/>
            <a:chOff x="3131840" y="5661248"/>
            <a:chExt cx="2160240" cy="1152128"/>
          </a:xfrm>
        </p:grpSpPr>
        <p:sp>
          <p:nvSpPr>
            <p:cNvPr id="8" name="Oval 7"/>
            <p:cNvSpPr/>
            <p:nvPr/>
          </p:nvSpPr>
          <p:spPr>
            <a:xfrm>
              <a:off x="3131840" y="5699301"/>
              <a:ext cx="2160240" cy="111407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338697" y="5661248"/>
              <a:ext cx="1832554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sz="6000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Logic</a:t>
              </a:r>
              <a:endParaRPr lang="en-US" sz="60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pic>
        <p:nvPicPr>
          <p:cNvPr id="40964" name="Picture 4" descr="http://ctmls.ctreal.com/wp-content/uploads/2012/02/ppc-ad-copy-writing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5143" y="1124744"/>
            <a:ext cx="1436512" cy="156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6" descr="http://homedesigni.com/wp-content/uploads/2014/01/kitchen-clip-art-black-and-white-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5143" y="2780928"/>
            <a:ext cx="1520750" cy="155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70" name="Picture 10" descr="http://www.clker.com/cliparts/D/T/2/c/n/x/motorcycle-icon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7143" y="436510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72" name="Picture 12" descr="http://www.aperfectworld.org/clipart/communications/talking1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699301"/>
            <a:ext cx="1206753" cy="104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26165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What next?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>
            <a:normAutofit fontScale="92500"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If there is logic in anything and everything</a:t>
            </a:r>
          </a:p>
          <a:p>
            <a:r>
              <a:rPr lang="en-US" sz="4000" b="1" dirty="0" smtClean="0">
                <a:solidFill>
                  <a:srgbClr val="002060"/>
                </a:solidFill>
              </a:rPr>
              <a:t>There has to be ways to represent logic</a:t>
            </a:r>
          </a:p>
          <a:p>
            <a:r>
              <a:rPr lang="en-US" sz="4000" b="1" dirty="0" smtClean="0">
                <a:solidFill>
                  <a:srgbClr val="002060"/>
                </a:solidFill>
              </a:rPr>
              <a:t>There has to be modes to modify and re-represent logic</a:t>
            </a:r>
          </a:p>
          <a:p>
            <a:r>
              <a:rPr lang="en-US" sz="4000" b="1" dirty="0" smtClean="0">
                <a:solidFill>
                  <a:srgbClr val="002060"/>
                </a:solidFill>
              </a:rPr>
              <a:t>There should be methodology to implement and re-design logic</a:t>
            </a:r>
          </a:p>
          <a:p>
            <a:r>
              <a:rPr lang="en-US" sz="4000" b="1" dirty="0" smtClean="0">
                <a:solidFill>
                  <a:srgbClr val="002060"/>
                </a:solidFill>
              </a:rPr>
              <a:t>And for all this…</a:t>
            </a:r>
          </a:p>
          <a:p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5424828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8194" r:id="rId3" imgW="13937020" imgH="5409524" progId="">
              <p:embed/>
            </p:oleObj>
          </a:graphicData>
        </a:graphic>
      </p:graphicFrame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78597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7" name="Picture 5" descr="http://www.illustrationsof.com/royalty-free-computer-clipart-illustration-78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33474" y="1640534"/>
            <a:ext cx="2069735" cy="217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What next?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6779096" cy="2044824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There has to be logic machine to assimilate, understand, solve, store, retrieve and represent logic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8025409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9218" r:id="rId4" imgW="13937020" imgH="5409524" progId="">
              <p:embed/>
            </p:oleObj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611560" y="3822884"/>
            <a:ext cx="6120680" cy="204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2060"/>
                </a:solidFill>
              </a:rPr>
              <a:t>There has to be a </a:t>
            </a:r>
            <a:r>
              <a:rPr lang="en-US" sz="4000" b="1" u="sng" dirty="0" smtClean="0">
                <a:solidFill>
                  <a:srgbClr val="FF0000"/>
                </a:solidFill>
              </a:rPr>
              <a:t>LANGUAGE</a:t>
            </a:r>
            <a:r>
              <a:rPr lang="en-US" sz="4000" b="1" dirty="0" smtClean="0">
                <a:solidFill>
                  <a:srgbClr val="002060"/>
                </a:solidFill>
              </a:rPr>
              <a:t> to communicate with the logic machine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032911" y="4221088"/>
            <a:ext cx="4943941" cy="2379979"/>
            <a:chOff x="4032911" y="4221088"/>
            <a:chExt cx="4943941" cy="2379979"/>
          </a:xfrm>
        </p:grpSpPr>
        <p:pic>
          <p:nvPicPr>
            <p:cNvPr id="44039" name="Picture 7" descr="http://imageenvision.com/450/26236-clip-art-graphic-of-a-desktop-computer-cartoon-character-crashing-by-toons4biz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3474" y="4221088"/>
              <a:ext cx="2343378" cy="2343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032911" y="5662348"/>
              <a:ext cx="2699329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3700" b="1" dirty="0" smtClean="0">
                  <a:solidFill>
                    <a:srgbClr val="002060"/>
                  </a:solidFill>
                </a:rPr>
                <a:t>Otherwise….</a:t>
              </a:r>
              <a:endParaRPr lang="en-US" sz="3700" b="1" dirty="0">
                <a:solidFill>
                  <a:srgbClr val="002060"/>
                </a:solidFill>
              </a:endParaRPr>
            </a:p>
            <a:p>
              <a:endParaRPr lang="en-IN" dirty="0"/>
            </a:p>
          </p:txBody>
        </p:sp>
      </p:grpSp>
      <p:sp>
        <p:nvSpPr>
          <p:cNvPr id="11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2819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Diving deeper…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6542571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0242" r:id="rId3" imgW="13937020" imgH="5409524" progId="">
              <p:embed/>
            </p:oleObj>
          </a:graphicData>
        </a:graphic>
      </p:graphicFrame>
      <p:grpSp>
        <p:nvGrpSpPr>
          <p:cNvPr id="3" name="Group 11"/>
          <p:cNvGrpSpPr/>
          <p:nvPr/>
        </p:nvGrpSpPr>
        <p:grpSpPr>
          <a:xfrm>
            <a:off x="3519450" y="2977566"/>
            <a:ext cx="2118856" cy="2860934"/>
            <a:chOff x="3519450" y="2977566"/>
            <a:chExt cx="2118856" cy="2860934"/>
          </a:xfrm>
        </p:grpSpPr>
        <p:sp>
          <p:nvSpPr>
            <p:cNvPr id="9" name="Down Arrow 8"/>
            <p:cNvSpPr/>
            <p:nvPr/>
          </p:nvSpPr>
          <p:spPr>
            <a:xfrm>
              <a:off x="4164371" y="2977566"/>
              <a:ext cx="589877" cy="700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5071" name="Picture 15" descr="http://designmascots.com/1024/clipart-of-a-confused-desktop-royalty-free-by-toons4biz-117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9450" y="3678260"/>
              <a:ext cx="2118856" cy="216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069" name="Picture 13" descr="http://www.cryptonet.be/blog/wp-content/uploads/2011/02/Cant_You_Do_Anything_Right-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91516"/>
            <a:ext cx="7494678" cy="424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6897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WHY C???????????????</a:t>
            </a:r>
          </a:p>
        </p:txBody>
      </p:sp>
      <p:pic>
        <p:nvPicPr>
          <p:cNvPr id="3075" name="Picture 3" descr="C:\Users\Dell\Desktop\_87339208_9c5c6008-16ae-4f26-bd98-a8538bf2b71b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1857364"/>
            <a:ext cx="928694" cy="1071570"/>
          </a:xfrm>
          <a:prstGeom prst="rect">
            <a:avLst/>
          </a:prstGeom>
          <a:noFill/>
        </p:spPr>
      </p:pic>
      <p:pic>
        <p:nvPicPr>
          <p:cNvPr id="3077" name="Picture 5" descr="Image result for programming languages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1285860"/>
            <a:ext cx="1428761" cy="714380"/>
          </a:xfrm>
          <a:prstGeom prst="rect">
            <a:avLst/>
          </a:prstGeom>
          <a:noFill/>
        </p:spPr>
      </p:pic>
      <p:sp>
        <p:nvSpPr>
          <p:cNvPr id="3079" name="AutoShape 7" descr="Image result for c++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81" name="AutoShape 9" descr="Image result for c++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83" name="AutoShape 11" descr="Image result for c++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85" name="AutoShape 13" descr="Image result for c++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87" name="Picture 15" descr="Image result for c++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10" y="3500438"/>
            <a:ext cx="1214446" cy="909626"/>
          </a:xfrm>
          <a:prstGeom prst="rect">
            <a:avLst/>
          </a:prstGeom>
          <a:noFill/>
        </p:spPr>
      </p:pic>
      <p:pic>
        <p:nvPicPr>
          <p:cNvPr id="3089" name="Picture 17" descr="Image result for c#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28860" y="4857760"/>
            <a:ext cx="1000165" cy="785818"/>
          </a:xfrm>
          <a:prstGeom prst="rect">
            <a:avLst/>
          </a:prstGeom>
          <a:noFill/>
        </p:spPr>
      </p:pic>
      <p:pic>
        <p:nvPicPr>
          <p:cNvPr id="3091" name="Picture 19" descr="Image result for ASP.ne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4810" y="1000108"/>
            <a:ext cx="1000132" cy="1000132"/>
          </a:xfrm>
          <a:prstGeom prst="rect">
            <a:avLst/>
          </a:prstGeom>
          <a:noFill/>
        </p:spPr>
      </p:pic>
      <p:pic>
        <p:nvPicPr>
          <p:cNvPr id="3093" name="Picture 21" descr="Image result for pytho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43636" y="4643446"/>
            <a:ext cx="928694" cy="857256"/>
          </a:xfrm>
          <a:prstGeom prst="rect">
            <a:avLst/>
          </a:prstGeom>
          <a:noFill/>
        </p:spPr>
      </p:pic>
      <p:pic>
        <p:nvPicPr>
          <p:cNvPr id="3095" name="Picture 23" descr="Image result for visual basic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14810" y="5000636"/>
            <a:ext cx="928694" cy="714380"/>
          </a:xfrm>
          <a:prstGeom prst="rect">
            <a:avLst/>
          </a:prstGeom>
          <a:noFill/>
        </p:spPr>
      </p:pic>
      <p:pic>
        <p:nvPicPr>
          <p:cNvPr id="3097" name="Picture 25" descr="Image result for javascrip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72330" y="2928934"/>
            <a:ext cx="1500198" cy="1643074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2143108" y="2643182"/>
            <a:ext cx="50720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8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If we have number of powerful programming languages available with us then why c??????</a:t>
            </a:r>
          </a:p>
        </p:txBody>
      </p:sp>
      <p:pic>
        <p:nvPicPr>
          <p:cNvPr id="3101" name="Picture 29" descr="Related image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86512" y="1285861"/>
            <a:ext cx="857256" cy="1071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The hitch...............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Some burning questions in mind......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C is a very old language. Why are we still studying this language??????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Now, we have very powerful languages with us then, why c??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There is no scope of this language in industry</a:t>
            </a:r>
          </a:p>
        </p:txBody>
      </p:sp>
      <p:pic>
        <p:nvPicPr>
          <p:cNvPr id="7" name="Picture 6" descr="wh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3702" y="4500570"/>
            <a:ext cx="2008186" cy="1650996"/>
          </a:xfrm>
          <a:prstGeom prst="rect">
            <a:avLst/>
          </a:prstGeom>
        </p:spPr>
      </p:pic>
      <p:pic>
        <p:nvPicPr>
          <p:cNvPr id="4100" name="Picture 4" descr="Image result for why why wh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4500570"/>
            <a:ext cx="5572164" cy="20002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Lets take you close to the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All of us use Computers or Laptops for different purposes.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Could you tell me which system software is most required to get our system in working mode??????</a:t>
            </a: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Microsoft_Windows__horizontal_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9104463">
            <a:off x="-482917" y="4075042"/>
            <a:ext cx="3954747" cy="830073"/>
          </a:xfrm>
          <a:prstGeom prst="rect">
            <a:avLst/>
          </a:prstGeom>
        </p:spPr>
      </p:pic>
      <p:pic>
        <p:nvPicPr>
          <p:cNvPr id="22530" name="Picture 2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027901">
            <a:off x="1332990" y="4086023"/>
            <a:ext cx="3475603" cy="1374001"/>
          </a:xfrm>
          <a:prstGeom prst="rect">
            <a:avLst/>
          </a:prstGeom>
          <a:noFill/>
        </p:spPr>
      </p:pic>
      <p:pic>
        <p:nvPicPr>
          <p:cNvPr id="22536" name="Picture 8" descr="Image result for uni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9022274">
            <a:off x="4844238" y="4208063"/>
            <a:ext cx="3729503" cy="1113762"/>
          </a:xfrm>
          <a:prstGeom prst="rect">
            <a:avLst/>
          </a:prstGeom>
          <a:noFill/>
        </p:spPr>
      </p:pic>
      <p:pic>
        <p:nvPicPr>
          <p:cNvPr id="22538" name="Picture 10" descr="Image result for ubuntu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9080893">
            <a:off x="5746808" y="4826306"/>
            <a:ext cx="3867727" cy="955275"/>
          </a:xfrm>
          <a:prstGeom prst="rect">
            <a:avLst/>
          </a:prstGeom>
          <a:noFill/>
        </p:spPr>
      </p:pic>
      <p:pic>
        <p:nvPicPr>
          <p:cNvPr id="22540" name="Picture 12" descr="Image result for mac operating system 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8869236">
            <a:off x="3064946" y="3935794"/>
            <a:ext cx="4025800" cy="11599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Let’s Explore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Could you tell me which programming language is used in writing all these operating system??????</a:t>
            </a: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Latest version of Microsoft Windows i.e. Windows10 is still being written in C Language </a:t>
            </a: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c-programm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4876" y="2428868"/>
            <a:ext cx="2786050" cy="1928802"/>
          </a:xfrm>
          <a:prstGeom prst="rect">
            <a:avLst/>
          </a:prstGeom>
        </p:spPr>
      </p:pic>
      <p:pic>
        <p:nvPicPr>
          <p:cNvPr id="23554" name="Picture 2" descr="Image result for c langu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5589241"/>
            <a:ext cx="2686050" cy="1268760"/>
          </a:xfrm>
          <a:prstGeom prst="rect">
            <a:avLst/>
          </a:prstGeom>
          <a:noFill/>
        </p:spPr>
      </p:pic>
      <p:pic>
        <p:nvPicPr>
          <p:cNvPr id="23556" name="Picture 4" descr="Image result for c langu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8662" y="2428868"/>
            <a:ext cx="2786082" cy="1928826"/>
          </a:xfrm>
          <a:prstGeom prst="rect">
            <a:avLst/>
          </a:prstGeom>
          <a:noFill/>
        </p:spPr>
      </p:pic>
      <p:pic>
        <p:nvPicPr>
          <p:cNvPr id="10242" name="Picture 2" descr="Image result for microsoft window 10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596" y="5500702"/>
            <a:ext cx="4667248" cy="7858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Course Details</a:t>
            </a: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        </a:t>
            </a:r>
          </a:p>
          <a:p>
            <a:pPr>
              <a:buNone/>
              <a:defRPr/>
            </a:pP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           </a:t>
            </a:r>
          </a:p>
          <a:p>
            <a:pPr>
              <a:buNone/>
              <a:defRPr/>
            </a:pPr>
            <a:endParaRPr lang="en-US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b="1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Text Book</a:t>
            </a:r>
            <a:endParaRPr lang="en-IN" b="1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“PROGRAMMING IN C” 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by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ASHOK N. KAMTHANE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PEARSON, 2</a:t>
            </a:r>
            <a:r>
              <a:rPr lang="en-IN" sz="3200" baseline="300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Edition</a:t>
            </a:r>
            <a:endParaRPr lang="en-US" sz="3200" u="sng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dirty="0">
              <a:solidFill>
                <a:srgbClr val="003399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9412523"/>
              </p:ext>
            </p:extLst>
          </p:nvPr>
        </p:nvGraphicFramePr>
        <p:xfrm>
          <a:off x="500034" y="1071546"/>
          <a:ext cx="2643206" cy="115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5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55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1212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32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Contd.....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Device drivers are also written in C language.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All these modern programming languages are influenced by C language</a:t>
            </a:r>
          </a:p>
          <a:p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Compilers for Python and PHP language are also written in C language</a:t>
            </a:r>
          </a:p>
          <a:p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C:\Users\Dell\Desktop\_87339208_9c5c6008-16ae-4f26-bd98-a8538bf2b71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6" y="3000372"/>
            <a:ext cx="928694" cy="1071570"/>
          </a:xfrm>
          <a:prstGeom prst="rect">
            <a:avLst/>
          </a:prstGeom>
          <a:noFill/>
        </p:spPr>
      </p:pic>
      <p:pic>
        <p:nvPicPr>
          <p:cNvPr id="5" name="Picture 5" descr="Image result for programming languages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3214686"/>
            <a:ext cx="1428761" cy="714380"/>
          </a:xfrm>
          <a:prstGeom prst="rect">
            <a:avLst/>
          </a:prstGeom>
          <a:noFill/>
        </p:spPr>
      </p:pic>
      <p:pic>
        <p:nvPicPr>
          <p:cNvPr id="6" name="Picture 15" descr="Image result for c++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794" y="3071810"/>
            <a:ext cx="1214446" cy="909626"/>
          </a:xfrm>
          <a:prstGeom prst="rect">
            <a:avLst/>
          </a:prstGeom>
          <a:noFill/>
        </p:spPr>
      </p:pic>
      <p:pic>
        <p:nvPicPr>
          <p:cNvPr id="7" name="Picture 17" descr="Image result for c#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86116" y="3214686"/>
            <a:ext cx="1000165" cy="785818"/>
          </a:xfrm>
          <a:prstGeom prst="rect">
            <a:avLst/>
          </a:prstGeom>
          <a:noFill/>
        </p:spPr>
      </p:pic>
      <p:pic>
        <p:nvPicPr>
          <p:cNvPr id="8" name="Picture 21" descr="Image result for pytho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158" y="2786058"/>
            <a:ext cx="1357322" cy="1571636"/>
          </a:xfrm>
          <a:prstGeom prst="rect">
            <a:avLst/>
          </a:prstGeom>
          <a:noFill/>
        </p:spPr>
      </p:pic>
      <p:pic>
        <p:nvPicPr>
          <p:cNvPr id="9" name="Picture 25" descr="Image result for javascrip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3802" y="2643182"/>
            <a:ext cx="1500198" cy="16430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Contd.....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Embedded systems are also developed with the help of C language</a:t>
            </a:r>
            <a:endParaRPr lang="en-IN" dirty="0"/>
          </a:p>
        </p:txBody>
      </p:sp>
      <p:pic>
        <p:nvPicPr>
          <p:cNvPr id="4" name="Picture 4" descr="Image result for embedded system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285992"/>
            <a:ext cx="3857652" cy="3896230"/>
          </a:xfrm>
          <a:prstGeom prst="rect">
            <a:avLst/>
          </a:prstGeom>
          <a:noFill/>
        </p:spPr>
      </p:pic>
      <p:pic>
        <p:nvPicPr>
          <p:cNvPr id="5" name="Picture 6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2357430"/>
            <a:ext cx="4263693" cy="37147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Contd.....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42875" y="1071563"/>
          <a:ext cx="8858250" cy="560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9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291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Git</a:t>
                      </a:r>
                    </a:p>
                    <a:p>
                      <a:pPr>
                        <a:buFont typeface="Arial" pitchFamily="34" charset="0"/>
                        <a:buNone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Microsoft Excel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Oracle Database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000" b="1" dirty="0" err="1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MySql</a:t>
                      </a: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Linux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Unix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Android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4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Google 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Picture 2" descr="Image result for git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071546"/>
            <a:ext cx="1000132" cy="642942"/>
          </a:xfrm>
          <a:prstGeom prst="rect">
            <a:avLst/>
          </a:prstGeom>
          <a:noFill/>
        </p:spPr>
      </p:pic>
      <p:pic>
        <p:nvPicPr>
          <p:cNvPr id="6" name="Picture 4" descr="Image result for microsoft excel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1785926"/>
            <a:ext cx="928694" cy="642941"/>
          </a:xfrm>
          <a:prstGeom prst="rect">
            <a:avLst/>
          </a:prstGeom>
          <a:noFill/>
        </p:spPr>
      </p:pic>
      <p:pic>
        <p:nvPicPr>
          <p:cNvPr id="7" name="Picture 6" descr="Image result for oracle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4546" y="2571744"/>
            <a:ext cx="1470543" cy="500066"/>
          </a:xfrm>
          <a:prstGeom prst="rect">
            <a:avLst/>
          </a:prstGeom>
          <a:noFill/>
        </p:spPr>
      </p:pic>
      <p:pic>
        <p:nvPicPr>
          <p:cNvPr id="8" name="Picture 8" descr="Image result for my sql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0694" y="3214686"/>
            <a:ext cx="2057420" cy="642942"/>
          </a:xfrm>
          <a:prstGeom prst="rect">
            <a:avLst/>
          </a:prstGeom>
          <a:noFill/>
        </p:spPr>
      </p:pic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1538" y="3929066"/>
            <a:ext cx="1668205" cy="642942"/>
          </a:xfrm>
          <a:prstGeom prst="rect">
            <a:avLst/>
          </a:prstGeom>
          <a:noFill/>
        </p:spPr>
      </p:pic>
      <p:pic>
        <p:nvPicPr>
          <p:cNvPr id="10" name="Picture 9" descr="Image result for unix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00760" y="4643446"/>
            <a:ext cx="1740060" cy="628510"/>
          </a:xfrm>
          <a:prstGeom prst="rect">
            <a:avLst/>
          </a:prstGeom>
          <a:noFill/>
        </p:spPr>
      </p:pic>
      <p:pic>
        <p:nvPicPr>
          <p:cNvPr id="11" name="Picture 10" descr="Image result for android log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28728" y="5286388"/>
            <a:ext cx="1285884" cy="631952"/>
          </a:xfrm>
          <a:prstGeom prst="rect">
            <a:avLst/>
          </a:prstGeom>
          <a:noFill/>
        </p:spPr>
      </p:pic>
      <p:pic>
        <p:nvPicPr>
          <p:cNvPr id="12" name="Picture 12" descr="Related imag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57884" y="5929330"/>
            <a:ext cx="2786082" cy="714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MNCs </a:t>
            </a:r>
          </a:p>
        </p:txBody>
      </p:sp>
      <p:pic>
        <p:nvPicPr>
          <p:cNvPr id="30722" name="Picture 2" descr="Image result for apple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2285992"/>
            <a:ext cx="1285884" cy="1143008"/>
          </a:xfrm>
          <a:prstGeom prst="rect">
            <a:avLst/>
          </a:prstGeom>
          <a:noFill/>
        </p:spPr>
      </p:pic>
      <p:pic>
        <p:nvPicPr>
          <p:cNvPr id="30724" name="Picture 4" descr="Image result for nvidia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500438"/>
            <a:ext cx="2143140" cy="1357323"/>
          </a:xfrm>
          <a:prstGeom prst="rect">
            <a:avLst/>
          </a:prstGeom>
          <a:noFill/>
        </p:spPr>
      </p:pic>
      <p:pic>
        <p:nvPicPr>
          <p:cNvPr id="30726" name="Picture 6" descr="Image result for vmware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29488" y="3143248"/>
            <a:ext cx="1714512" cy="1143008"/>
          </a:xfrm>
          <a:prstGeom prst="rect">
            <a:avLst/>
          </a:prstGeom>
          <a:noFill/>
        </p:spPr>
      </p:pic>
      <p:pic>
        <p:nvPicPr>
          <p:cNvPr id="30728" name="Picture 8" descr="Image result for AMD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86643" y="4500570"/>
            <a:ext cx="1764473" cy="1071570"/>
          </a:xfrm>
          <a:prstGeom prst="rect">
            <a:avLst/>
          </a:prstGeom>
          <a:noFill/>
        </p:spPr>
      </p:pic>
      <p:pic>
        <p:nvPicPr>
          <p:cNvPr id="30730" name="Picture 10" descr="Image result for memsql 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28860" y="5429264"/>
            <a:ext cx="2143140" cy="928694"/>
          </a:xfrm>
          <a:prstGeom prst="rect">
            <a:avLst/>
          </a:prstGeom>
          <a:noFill/>
        </p:spPr>
      </p:pic>
      <p:pic>
        <p:nvPicPr>
          <p:cNvPr id="30732" name="Picture 12" descr="Image result for microsoft lo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57290" y="1571612"/>
            <a:ext cx="2309465" cy="585754"/>
          </a:xfrm>
          <a:prstGeom prst="rect">
            <a:avLst/>
          </a:prstGeom>
          <a:noFill/>
        </p:spPr>
      </p:pic>
      <p:pic>
        <p:nvPicPr>
          <p:cNvPr id="30734" name="Picture 14" descr="Image result for amazon log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14942" y="1500174"/>
            <a:ext cx="2357454" cy="863772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0" y="92867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Top rated Companies which has a dearth of C programmers</a:t>
            </a:r>
          </a:p>
        </p:txBody>
      </p:sp>
      <p:pic>
        <p:nvPicPr>
          <p:cNvPr id="16" name="Picture 6" descr="Image result for intel logo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86578" y="2143116"/>
            <a:ext cx="1428760" cy="857255"/>
          </a:xfrm>
          <a:prstGeom prst="rect">
            <a:avLst/>
          </a:prstGeom>
          <a:noFill/>
        </p:spPr>
      </p:pic>
      <p:pic>
        <p:nvPicPr>
          <p:cNvPr id="18" name="Picture 4" descr="Image result for yahoo logo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57752" y="5357826"/>
            <a:ext cx="2357454" cy="714356"/>
          </a:xfrm>
          <a:prstGeom prst="rect">
            <a:avLst/>
          </a:prstGeom>
          <a:noFill/>
        </p:spPr>
      </p:pic>
      <p:pic>
        <p:nvPicPr>
          <p:cNvPr id="19" name="Picture 2" descr="Image result for red hat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7224" y="4786322"/>
            <a:ext cx="1428760" cy="1080500"/>
          </a:xfrm>
          <a:prstGeom prst="rect">
            <a:avLst/>
          </a:prstGeom>
          <a:noFill/>
        </p:spPr>
      </p:pic>
      <p:pic>
        <p:nvPicPr>
          <p:cNvPr id="20" name="Picture 10" descr="Image result for Facebook logo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857620" y="1428736"/>
            <a:ext cx="1214446" cy="937912"/>
          </a:xfrm>
          <a:prstGeom prst="rect">
            <a:avLst/>
          </a:prstGeom>
          <a:noFill/>
        </p:spPr>
      </p:pic>
      <p:pic>
        <p:nvPicPr>
          <p:cNvPr id="22" name="Picture 12" descr="Related imag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85984" y="2714620"/>
            <a:ext cx="4214842" cy="27146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0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00098" y="0"/>
            <a:ext cx="8358246" cy="785794"/>
          </a:xfrm>
        </p:spPr>
        <p:txBody>
          <a:bodyPr/>
          <a:lstStyle/>
          <a:p>
            <a:r>
              <a:rPr lang="en-IN" sz="40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 Here are the Answers of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C is very a old language still, why do we study C language??</a:t>
            </a: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Now, we have very powerful languages</a:t>
            </a:r>
          </a:p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 with us then why c??</a:t>
            </a: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There is no scope of this language in industry</a:t>
            </a:r>
          </a:p>
          <a:p>
            <a:endParaRPr lang="en-IN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0" y="1714488"/>
            <a:ext cx="2000264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8" name="Picture 4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68" y="3214686"/>
            <a:ext cx="1785950" cy="17859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0153440">
            <a:off x="7448867" y="3598966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Basic Pillar</a:t>
            </a:r>
          </a:p>
        </p:txBody>
      </p:sp>
      <p:sp>
        <p:nvSpPr>
          <p:cNvPr id="8" name="Rectangle 7"/>
          <p:cNvSpPr/>
          <p:nvPr/>
        </p:nvSpPr>
        <p:spPr>
          <a:xfrm>
            <a:off x="357158" y="5286388"/>
            <a:ext cx="8501122" cy="144655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295" endPos="92000" dist="101600" dir="5400000" sy="-100000" algn="bl" rotWithShape="0"/>
          </a:effectLst>
          <a:scene3d>
            <a:camera prst="perspectiveRelaxed"/>
            <a:lightRig rig="threePt" dir="t"/>
          </a:scene3d>
          <a:sp3d>
            <a:bevelT prst="slope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https://www.youtube.com/watch?v=CYvJPra7Ebk</a:t>
            </a:r>
            <a:endParaRPr lang="en-US" sz="4400" b="1" cap="none" spc="0" dirty="0">
              <a:ln w="10541" cmpd="sng">
                <a:solidFill>
                  <a:schemeClr val="accent6">
                    <a:lumMod val="75000"/>
                  </a:scheme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History of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Dennis </a:t>
            </a: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Ritchie and Ken Thompson were working on developing a new operating system </a:t>
            </a:r>
            <a:r>
              <a:rPr lang="en-IN" dirty="0" err="1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i.e</a:t>
            </a: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UNIX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But the programming language they</a:t>
            </a:r>
          </a:p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were using was not providing them</a:t>
            </a:r>
          </a:p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the portability feature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So Dennis Ritchie developed new</a:t>
            </a:r>
          </a:p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language </a:t>
            </a:r>
            <a:r>
              <a:rPr lang="en-IN" dirty="0" err="1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i.e</a:t>
            </a: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C </a:t>
            </a:r>
          </a:p>
        </p:txBody>
      </p:sp>
      <p:pic>
        <p:nvPicPr>
          <p:cNvPr id="4" name="Picture 4" descr="220px-Dennis_Ritchie_201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08" y="3717032"/>
            <a:ext cx="2428892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I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History continued...</a:t>
            </a:r>
          </a:p>
        </p:txBody>
      </p:sp>
      <p:pic>
        <p:nvPicPr>
          <p:cNvPr id="25603" name="Content Placeholder 3" descr="Capture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196975"/>
            <a:ext cx="7429500" cy="48958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022607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I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Why “C” name was given???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 bwMode="auto">
          <a:xfrm>
            <a:off x="142875" y="1071563"/>
            <a:ext cx="8858250" cy="53578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n-IN" sz="2800" dirty="0">
                <a:solidFill>
                  <a:srgbClr val="003399"/>
                </a:solidFill>
              </a:rPr>
              <a:t>Many of C’s principles and ideas were derived from the earlier language B. (Ken Thompson was the developer of B Language.)</a:t>
            </a:r>
          </a:p>
          <a:p>
            <a:pPr algn="just" eaLnBrk="1" hangingPunct="1"/>
            <a:r>
              <a:rPr lang="en-IN" sz="2800" dirty="0">
                <a:solidFill>
                  <a:srgbClr val="003399"/>
                </a:solidFill>
              </a:rPr>
              <a:t>BCPL and CPL are the earlier ancestors of B Language</a:t>
            </a:r>
          </a:p>
          <a:p>
            <a:pPr algn="just" eaLnBrk="1" hangingPunct="1"/>
            <a:r>
              <a:rPr lang="en-IN" sz="2800" dirty="0">
                <a:solidFill>
                  <a:srgbClr val="003399"/>
                </a:solidFill>
              </a:rPr>
              <a:t>CPL is Combined Programming Language. In 1967, BCPL Language ( Basic CPL ) was created as a scaled down version of CPL</a:t>
            </a:r>
          </a:p>
          <a:p>
            <a:pPr algn="just" eaLnBrk="1" hangingPunct="1"/>
            <a:r>
              <a:rPr lang="en-IN" sz="2800" dirty="0">
                <a:solidFill>
                  <a:srgbClr val="003399"/>
                </a:solidFill>
              </a:rPr>
              <a:t>As many of the </a:t>
            </a:r>
            <a:r>
              <a:rPr lang="en-IN" sz="2800" b="1" dirty="0">
                <a:solidFill>
                  <a:srgbClr val="003399"/>
                </a:solidFill>
              </a:rPr>
              <a:t>features were derived from “B” Language </a:t>
            </a:r>
            <a:r>
              <a:rPr lang="en-IN" sz="2800" b="1" dirty="0" err="1">
                <a:solidFill>
                  <a:srgbClr val="003399"/>
                </a:solidFill>
              </a:rPr>
              <a:t>thats</a:t>
            </a:r>
            <a:r>
              <a:rPr lang="en-IN" sz="2800" b="1" dirty="0">
                <a:solidFill>
                  <a:srgbClr val="003399"/>
                </a:solidFill>
              </a:rPr>
              <a:t> why it was named as “C”</a:t>
            </a:r>
            <a:r>
              <a:rPr lang="en-IN" sz="2800" dirty="0">
                <a:solidFill>
                  <a:srgbClr val="003399"/>
                </a:solidFill>
              </a:rPr>
              <a:t>.</a:t>
            </a:r>
          </a:p>
          <a:p>
            <a:pPr algn="just" eaLnBrk="1" hangingPunct="1"/>
            <a:r>
              <a:rPr lang="en-IN" sz="2800" dirty="0">
                <a:solidFill>
                  <a:srgbClr val="003399"/>
                </a:solidFill>
              </a:rPr>
              <a:t>After 7-8 years C++ came into existence which was first example of object oriented programming .</a:t>
            </a:r>
          </a:p>
          <a:p>
            <a:pPr eaLnBrk="1" hangingPunct="1"/>
            <a:endParaRPr lang="en-IN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39408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I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Evolution of C...</a:t>
            </a:r>
          </a:p>
        </p:txBody>
      </p:sp>
      <p:pic>
        <p:nvPicPr>
          <p:cNvPr id="27651" name="Content Placeholder 3" descr="History_of_c_programming_Chart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928688"/>
            <a:ext cx="7143750" cy="564356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119830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IN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Language Developers</a:t>
            </a:r>
          </a:p>
        </p:txBody>
      </p:sp>
      <p:pic>
        <p:nvPicPr>
          <p:cNvPr id="28675" name="Content Placeholder 3" descr="C-Programming-Language-Inventor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357313"/>
            <a:ext cx="6500813" cy="47863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807908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Reference Books</a:t>
            </a:r>
            <a:r>
              <a:rPr lang="en-IN" altLang="en-US" b="1" dirty="0">
                <a:solidFill>
                  <a:srgbClr val="CC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/>
            </a:r>
            <a:br>
              <a:rPr lang="en-IN" altLang="en-US" b="1" dirty="0">
                <a:solidFill>
                  <a:srgbClr val="CC0000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buFont typeface="Arial" pitchFamily="34" charset="0"/>
              <a:buChar char="•"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“</a:t>
            </a:r>
            <a:r>
              <a:rPr lang="en-IN" sz="32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 HOW TO PROGRAM</a:t>
            </a: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” by 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PAUL DEITEL AND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HARVEY DEITEL 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PHI(Prentice Hall India)</a:t>
            </a:r>
          </a:p>
          <a:p>
            <a:pPr lvl="1">
              <a:buNone/>
              <a:defRPr/>
            </a:pPr>
            <a:endParaRPr lang="en-IN" sz="3200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 marL="971550" lvl="1" indent="-514350">
              <a:buFont typeface="Arial" pitchFamily="34" charset="0"/>
              <a:buChar char="•"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IN" sz="32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PROGRAMMING IN ANSI C</a:t>
            </a: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” </a:t>
            </a:r>
          </a:p>
          <a:p>
            <a:pPr marL="971550" lvl="1" indent="-514350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By E. BALAGURUSAMY 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McGraw Hill Education </a:t>
            </a:r>
          </a:p>
          <a:p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1066800"/>
            <a:ext cx="1981200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book3.jpe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3962400"/>
            <a:ext cx="19812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IN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Features of C Language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 bwMode="auto">
          <a:xfrm>
            <a:off x="142875" y="1071563"/>
            <a:ext cx="8858250" cy="53578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Low Level Language Support</a:t>
            </a:r>
          </a:p>
          <a:p>
            <a:pPr eaLnBrk="1" hangingPunct="1"/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Program Portability</a:t>
            </a:r>
          </a:p>
          <a:p>
            <a:pPr eaLnBrk="1" hangingPunct="1"/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Powerful and Feature rich</a:t>
            </a:r>
          </a:p>
          <a:p>
            <a:pPr eaLnBrk="1" hangingPunct="1"/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High Level Features</a:t>
            </a:r>
          </a:p>
          <a:p>
            <a:pPr eaLnBrk="1" hangingPunct="1"/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Modular Programming</a:t>
            </a:r>
          </a:p>
        </p:txBody>
      </p:sp>
    </p:spTree>
    <p:extLst>
      <p:ext uri="{BB962C8B-B14F-4D97-AF65-F5344CB8AC3E}">
        <p14:creationId xmlns="" xmlns:p14="http://schemas.microsoft.com/office/powerpoint/2010/main" val="789806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8532440" cy="1052736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4200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It can be defined in following ways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IN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 bwMode="auto">
          <a:xfrm>
            <a:off x="142875" y="1071563"/>
            <a:ext cx="8858250" cy="53578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It can be defined by the following ways:</a:t>
            </a:r>
          </a:p>
          <a:p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Mother language</a:t>
            </a:r>
          </a:p>
          <a:p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System programming language</a:t>
            </a:r>
          </a:p>
          <a:p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Procedure-oriented programming language</a:t>
            </a:r>
          </a:p>
          <a:p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Structured programming language</a:t>
            </a:r>
          </a:p>
          <a:p>
            <a:r>
              <a:rPr lang="en-US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Mid-level programming language</a:t>
            </a:r>
          </a:p>
        </p:txBody>
      </p:sp>
    </p:spTree>
    <p:extLst>
      <p:ext uri="{BB962C8B-B14F-4D97-AF65-F5344CB8AC3E}">
        <p14:creationId xmlns="" xmlns:p14="http://schemas.microsoft.com/office/powerpoint/2010/main" val="860366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8A9E27D9-7F14-4241-B02A-7E32521F39A1}"/>
              </a:ext>
            </a:extLst>
          </p:cNvPr>
          <p:cNvSpPr/>
          <p:nvPr/>
        </p:nvSpPr>
        <p:spPr>
          <a:xfrm>
            <a:off x="3347865" y="3573016"/>
            <a:ext cx="5472608" cy="30426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3E05E502-401C-46D9-8546-031C3905D124}"/>
              </a:ext>
            </a:extLst>
          </p:cNvPr>
          <p:cNvSpPr/>
          <p:nvPr/>
        </p:nvSpPr>
        <p:spPr>
          <a:xfrm>
            <a:off x="179511" y="928678"/>
            <a:ext cx="5723475" cy="250145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Course Contents</a:t>
            </a:r>
            <a:endParaRPr lang="en-IN" b="1" dirty="0">
              <a:solidFill>
                <a:srgbClr val="CC0000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9AFC3E3C-4DE3-4A32-84DF-3C600CA03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35329054"/>
              </p:ext>
            </p:extLst>
          </p:nvPr>
        </p:nvGraphicFramePr>
        <p:xfrm>
          <a:off x="3491880" y="3599964"/>
          <a:ext cx="5483910" cy="295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3910">
                  <a:extLst>
                    <a:ext uri="{9D8B030D-6E8A-4147-A177-3AD203B41FA5}">
                      <a16:colId xmlns="" xmlns:a16="http://schemas.microsoft.com/office/drawing/2014/main" val="1373551801"/>
                    </a:ext>
                  </a:extLst>
                </a:gridCol>
              </a:tblGrid>
              <a:tr h="459005">
                <a:tc>
                  <a:txBody>
                    <a:bodyPr/>
                    <a:lstStyle/>
                    <a:p>
                      <a:pPr algn="ctr"/>
                      <a:r>
                        <a:rPr lang="en-IN" sz="3600" b="1" dirty="0">
                          <a:solidFill>
                            <a:srgbClr val="CC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After</a:t>
                      </a:r>
                      <a:r>
                        <a:rPr lang="en-IN" sz="3600" b="1" baseline="0" dirty="0">
                          <a:solidFill>
                            <a:srgbClr val="CC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MTE</a:t>
                      </a:r>
                      <a:endParaRPr lang="en-IN" sz="3600" b="1" dirty="0">
                        <a:solidFill>
                          <a:srgbClr val="CC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82505943"/>
                  </a:ext>
                </a:extLst>
              </a:tr>
              <a:tr h="615140"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Arrays and Strings</a:t>
                      </a:r>
                    </a:p>
                    <a:p>
                      <a:pPr marL="457200" indent="-457200" eaLnBrk="1" fontAlgn="auto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Pointers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2366404"/>
                  </a:ext>
                </a:extLst>
              </a:tr>
              <a:tr h="462348"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Dynamic Memory Allocation</a:t>
                      </a:r>
                    </a:p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Derived Data Types- Structures and</a:t>
                      </a:r>
                      <a:r>
                        <a:rPr lang="en-US" sz="2800" baseline="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Union</a:t>
                      </a:r>
                      <a:endParaRPr lang="en-US" sz="2800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59501765"/>
                  </a:ext>
                </a:extLst>
              </a:tr>
            </a:tbl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="" xmlns:a16="http://schemas.microsoft.com/office/drawing/2014/main" id="{9BB270A0-F5CC-47E2-982F-C8CD7DFB5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930801809"/>
              </p:ext>
            </p:extLst>
          </p:nvPr>
        </p:nvGraphicFramePr>
        <p:xfrm>
          <a:off x="251520" y="899160"/>
          <a:ext cx="572347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3475">
                  <a:extLst>
                    <a:ext uri="{9D8B030D-6E8A-4147-A177-3AD203B41FA5}">
                      <a16:colId xmlns="" xmlns:a16="http://schemas.microsoft.com/office/drawing/2014/main" val="3582572855"/>
                    </a:ext>
                  </a:extLst>
                </a:gridCol>
              </a:tblGrid>
              <a:tr h="560022">
                <a:tc>
                  <a:txBody>
                    <a:bodyPr/>
                    <a:lstStyle/>
                    <a:p>
                      <a:pPr algn="ctr"/>
                      <a:r>
                        <a:rPr lang="en-IN" sz="3600" b="1" dirty="0">
                          <a:solidFill>
                            <a:srgbClr val="CC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Before</a:t>
                      </a:r>
                      <a:r>
                        <a:rPr lang="en-IN" sz="3600" b="1" baseline="0" dirty="0">
                          <a:solidFill>
                            <a:srgbClr val="CC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MTE</a:t>
                      </a:r>
                      <a:endParaRPr lang="en-IN" sz="3600" b="1" dirty="0">
                        <a:solidFill>
                          <a:srgbClr val="CC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08758588"/>
                  </a:ext>
                </a:extLst>
              </a:tr>
              <a:tr h="826699">
                <a:tc>
                  <a:txBody>
                    <a:bodyPr/>
                    <a:lstStyle/>
                    <a:p>
                      <a:pPr marL="342900" indent="-342900" eaLnBrk="1" fontAlgn="auto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 Types &amp; Operators</a:t>
                      </a:r>
                    </a:p>
                    <a:p>
                      <a:pPr marL="342900" indent="-342900" eaLnBrk="1" fontAlgn="auto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Control Structures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1197254"/>
                  </a:ext>
                </a:extLst>
              </a:tr>
              <a:tr h="826699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User</a:t>
                      </a:r>
                      <a:r>
                        <a:rPr lang="en-US" sz="2800" baseline="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Defined Functions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800" baseline="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Storage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3381176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Tools</a:t>
            </a:r>
            <a:endParaRPr lang="en-US" b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34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Offline Compiler Code Blocks:</a:t>
            </a:r>
          </a:p>
          <a:p>
            <a:r>
              <a:rPr lang="en-US" sz="34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http://www.codeblocks.org/downloads</a:t>
            </a:r>
            <a:endParaRPr lang="en-US" sz="3400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3400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it-IT" sz="34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 Online compiler CPP shell:</a:t>
            </a:r>
          </a:p>
          <a:p>
            <a:r>
              <a:rPr lang="it-IT" sz="34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http://cpp.sh/</a:t>
            </a:r>
            <a:endParaRPr lang="it-IT" sz="3400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849694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24744"/>
            <a:ext cx="8568952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052736"/>
            <a:ext cx="8784975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052736"/>
            <a:ext cx="8352928" cy="504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052736"/>
            <a:ext cx="6984776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1"/>
            <a:ext cx="7848872" cy="434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E166F4-E41B-417A-9B4F-5A0BEA794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Syllabus and Instruction Plan(IP)</a:t>
            </a:r>
            <a:endParaRPr lang="en-IN" sz="4000" dirty="0">
              <a:solidFill>
                <a:srgbClr val="FF0000"/>
              </a:solidFill>
            </a:endParaRPr>
          </a:p>
        </p:txBody>
      </p:sp>
      <p:pic>
        <p:nvPicPr>
          <p:cNvPr id="3074" name="Picture 2" descr="JS Syllabus and Paper Dates">
            <a:hlinkClick r:id="rId2" action="ppaction://hlinkfile"/>
            <a:extLst>
              <a:ext uri="{FF2B5EF4-FFF2-40B4-BE49-F238E27FC236}">
                <a16:creationId xmlns="" xmlns:a16="http://schemas.microsoft.com/office/drawing/2014/main" id="{88937B18-82A6-40F1-911A-0BCD6D65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5400600" cy="21602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4" action="ppaction://hlinkfile"/>
            <a:extLst>
              <a:ext uri="{FF2B5EF4-FFF2-40B4-BE49-F238E27FC236}">
                <a16:creationId xmlns="" xmlns:a16="http://schemas.microsoft.com/office/drawing/2014/main" id="{E053CC84-67DB-4E61-A923-F7D9358A063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b="18182"/>
          <a:stretch/>
        </p:blipFill>
        <p:spPr>
          <a:xfrm>
            <a:off x="3419872" y="4199998"/>
            <a:ext cx="5279176" cy="21602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="" xmlns:p14="http://schemas.microsoft.com/office/powerpoint/2010/main" val="409203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Q1 Who is the father of C language?</a:t>
            </a:r>
          </a:p>
          <a:p>
            <a:pPr marL="514350" indent="-514350">
              <a:buAutoNum type="alphaLcParenR"/>
            </a:pPr>
            <a:r>
              <a:rPr lang="en-US" dirty="0" err="1" smtClean="0"/>
              <a:t>Bjarne</a:t>
            </a:r>
            <a:r>
              <a:rPr lang="en-US" dirty="0" smtClean="0"/>
              <a:t> </a:t>
            </a:r>
            <a:r>
              <a:rPr lang="en-US" dirty="0" err="1" smtClean="0"/>
              <a:t>Stroustrup</a:t>
            </a:r>
            <a:endParaRPr lang="en-US" dirty="0" smtClean="0"/>
          </a:p>
          <a:p>
            <a:pPr marL="514350" indent="-514350">
              <a:buAutoNum type="alphaLcParenR"/>
            </a:pPr>
            <a:r>
              <a:rPr lang="en-US" dirty="0" smtClean="0"/>
              <a:t>James A. Gosling</a:t>
            </a:r>
          </a:p>
          <a:p>
            <a:pPr marL="514350" indent="-514350">
              <a:buAutoNum type="alphaLcParenR"/>
            </a:pPr>
            <a:r>
              <a:rPr lang="en-US" dirty="0" smtClean="0"/>
              <a:t>Dennis Ritchie</a:t>
            </a:r>
          </a:p>
          <a:p>
            <a:pPr marL="514350" indent="-514350">
              <a:buAutoNum type="alphaLcParenR"/>
            </a:pPr>
            <a:r>
              <a:rPr lang="en-US" dirty="0" smtClean="0"/>
              <a:t>Dr. E.F </a:t>
            </a:r>
            <a:r>
              <a:rPr lang="en-US" dirty="0" err="1" smtClean="0"/>
              <a:t>Codd</a:t>
            </a:r>
            <a:endParaRPr lang="en-US" dirty="0" smtClean="0"/>
          </a:p>
          <a:p>
            <a:pPr marL="514350" indent="-514350">
              <a:buAutoNum type="alphaLcParenR"/>
            </a:pPr>
            <a:endParaRPr lang="en-US" dirty="0" smtClean="0"/>
          </a:p>
          <a:p>
            <a:pPr marL="514350" indent="-514350">
              <a:buAutoNum type="alphaLcParenR"/>
            </a:pP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MCQ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Q2 C was primarily developed as?</a:t>
            </a:r>
          </a:p>
          <a:p>
            <a:pPr marL="514350" indent="-514350">
              <a:buAutoNum type="alphaLcParenR"/>
            </a:pPr>
            <a:r>
              <a:rPr lang="en-US" dirty="0" smtClean="0"/>
              <a:t>System Programming Language</a:t>
            </a:r>
          </a:p>
          <a:p>
            <a:pPr marL="514350" indent="-514350">
              <a:buAutoNum type="alphaLcParenR"/>
            </a:pPr>
            <a:r>
              <a:rPr lang="en-US" dirty="0" smtClean="0"/>
              <a:t>General Purpose Language</a:t>
            </a:r>
          </a:p>
          <a:p>
            <a:pPr marL="514350" indent="-514350">
              <a:buAutoNum type="alphaLcParenR"/>
            </a:pPr>
            <a:r>
              <a:rPr lang="en-US" dirty="0" smtClean="0"/>
              <a:t>Data Processing Language</a:t>
            </a:r>
          </a:p>
          <a:p>
            <a:pPr marL="514350" indent="-514350">
              <a:buAutoNum type="alphaLcParenR"/>
            </a:pPr>
            <a:r>
              <a:rPr lang="en-US" dirty="0" smtClean="0"/>
              <a:t>None of the above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Image result for next cla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295400"/>
            <a:ext cx="14938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48000" y="2590800"/>
            <a:ext cx="4495800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IN" sz="48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Program Development in C</a:t>
            </a:r>
          </a:p>
        </p:txBody>
      </p:sp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95400"/>
            <a:ext cx="589597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719387" y="2019300"/>
            <a:ext cx="5486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60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Basics and introduction to C</a:t>
            </a:r>
            <a:endParaRPr lang="en-IN" sz="6000" b="1" i="1" dirty="0">
              <a:solidFill>
                <a:srgbClr val="FF0000"/>
              </a:solidFill>
              <a:latin typeface="Algerian" panose="04020705040A02060702" pitchFamily="82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Course Assessment Model</a:t>
            </a:r>
            <a:r>
              <a:rPr lang="en-IN" altLang="en-US" b="1" dirty="0">
                <a:solidFill>
                  <a:srgbClr val="CC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/>
            </a:r>
            <a:br>
              <a:rPr lang="en-IN" altLang="en-US" b="1" dirty="0">
                <a:solidFill>
                  <a:srgbClr val="CC0000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Marks break up</a:t>
            </a:r>
          </a:p>
          <a:p>
            <a:pPr>
              <a:buNone/>
              <a:defRPr/>
            </a:pP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Attendance						  5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Academic Task                                    	25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MTE							20</a:t>
            </a:r>
          </a:p>
          <a:p>
            <a:pPr marL="514350" indent="-514350">
              <a:buFont typeface="Wingdings" pitchFamily="2" charset="2"/>
              <a:buChar char="§"/>
              <a:defRPr/>
            </a:pP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ETE							50</a:t>
            </a:r>
          </a:p>
          <a:p>
            <a:pPr>
              <a:defRPr/>
            </a:pPr>
            <a:r>
              <a:rPr 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Total						       100</a:t>
            </a:r>
          </a:p>
          <a:p>
            <a:pPr>
              <a:buNone/>
              <a:defRPr/>
            </a:pPr>
            <a:endParaRPr lang="en-IN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143768" y="4643446"/>
            <a:ext cx="1081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Academic Task</a:t>
            </a: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sz="36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Component 			                 Week</a:t>
            </a:r>
          </a:p>
          <a:p>
            <a:pPr marL="514350" indent="-514350">
              <a:buFont typeface="Arial" charset="0"/>
              <a:buAutoNum type="arabicPeriod"/>
              <a:defRPr/>
            </a:pP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Online Assignment 3			   5</a:t>
            </a:r>
            <a:r>
              <a:rPr lang="en-US" baseline="300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baseline="30000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Arial" charset="0"/>
              <a:buAutoNum type="arabicPeriod"/>
              <a:defRPr/>
            </a:pP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Online Assignment 2 		            9</a:t>
            </a:r>
            <a:r>
              <a:rPr lang="en-US" baseline="300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14350" indent="-514350">
              <a:buFont typeface="Arial" charset="0"/>
              <a:buAutoNum type="arabicPeriod"/>
              <a:defRPr/>
            </a:pP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Online Assignment 3                           11</a:t>
            </a:r>
            <a:r>
              <a:rPr lang="en-US" baseline="300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14350" indent="-514350">
              <a:buFont typeface="Arial" charset="0"/>
              <a:buAutoNum type="arabicPeriod"/>
              <a:defRPr/>
            </a:pP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Arial" charset="0"/>
              <a:buNone/>
              <a:defRPr/>
            </a:pPr>
            <a:r>
              <a:rPr lang="en-US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Total Weeks: </a:t>
            </a: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14</a:t>
            </a:r>
            <a:r>
              <a:rPr lang="en-US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Before MTE and </a:t>
            </a: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7 </a:t>
            </a:r>
            <a:r>
              <a:rPr lang="en-US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After MTE)</a:t>
            </a:r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Mode of Conduct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BYOD(Bring your own device)</a:t>
            </a:r>
          </a:p>
          <a:p>
            <a:endParaRPr lang="en-US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Note: Laptops are mandatory for program implementation.</a:t>
            </a:r>
          </a:p>
        </p:txBody>
      </p:sp>
    </p:spTree>
    <p:extLst>
      <p:ext uri="{BB962C8B-B14F-4D97-AF65-F5344CB8AC3E}">
        <p14:creationId xmlns="" xmlns:p14="http://schemas.microsoft.com/office/powerpoint/2010/main" val="579801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Daily routine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1806954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074" r:id="rId3" imgW="13937020" imgH="5409524" progId="">
              <p:embed/>
            </p:oleObj>
          </a:graphicData>
        </a:graphic>
      </p:graphicFrame>
      <p:sp>
        <p:nvSpPr>
          <p:cNvPr id="10" name="Rectangle 9"/>
          <p:cNvSpPr/>
          <p:nvPr/>
        </p:nvSpPr>
        <p:spPr>
          <a:xfrm>
            <a:off x="2051720" y="2132856"/>
            <a:ext cx="187220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95537" y="1412776"/>
            <a:ext cx="84249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Let us look around our daily routine…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Let us see where all we do programming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Simple things we do to start the day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3419872" y="4077072"/>
            <a:ext cx="525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too has a set procedure. One follows particular steps to accomplish the task.</a:t>
            </a:r>
            <a:endParaRPr lang="en-IN" sz="2400" dirty="0"/>
          </a:p>
        </p:txBody>
      </p:sp>
      <p:pic>
        <p:nvPicPr>
          <p:cNvPr id="36875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3733800"/>
            <a:ext cx="72961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57899" y="6237312"/>
            <a:ext cx="7551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</a:rPr>
              <a:t>So there is ONE program you know which is there in you…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5566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Daily routine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7280605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4098" r:id="rId3" imgW="13937020" imgH="5409524" progId="">
              <p:embed/>
            </p:oleObj>
          </a:graphicData>
        </a:graphic>
      </p:graphicFrame>
      <p:sp>
        <p:nvSpPr>
          <p:cNvPr id="10" name="Rectangle 9"/>
          <p:cNvSpPr/>
          <p:nvPr/>
        </p:nvSpPr>
        <p:spPr>
          <a:xfrm>
            <a:off x="2051720" y="2132856"/>
            <a:ext cx="187220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95537" y="1412776"/>
            <a:ext cx="84249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There is a set procedure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Each step is defined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The occurrence is ordered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Jump is NOT permitted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A step cannot be skipped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1" name="Flowchart: Alternate Process 10"/>
          <p:cNvSpPr/>
          <p:nvPr/>
        </p:nvSpPr>
        <p:spPr>
          <a:xfrm>
            <a:off x="5580112" y="1412776"/>
            <a:ext cx="1080120" cy="432048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Start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80112" y="2069559"/>
            <a:ext cx="1080120" cy="42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Pick Brush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80112" y="2717631"/>
            <a:ext cx="1080120" cy="42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Rinse Brush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80112" y="3365703"/>
            <a:ext cx="1080120" cy="42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Apply Paste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80112" y="4013775"/>
            <a:ext cx="1080120" cy="42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Brush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80112" y="4653136"/>
            <a:ext cx="1080120" cy="42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Rinse Mouth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80112" y="5309919"/>
            <a:ext cx="1080120" cy="42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Rinse Brush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0" name="Flowchart: Alternate Process 19"/>
          <p:cNvSpPr/>
          <p:nvPr/>
        </p:nvSpPr>
        <p:spPr>
          <a:xfrm>
            <a:off x="5580112" y="5949280"/>
            <a:ext cx="1080120" cy="432048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Stop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endCxn id="12" idx="0"/>
          </p:cNvCxnSpPr>
          <p:nvPr/>
        </p:nvCxnSpPr>
        <p:spPr>
          <a:xfrm>
            <a:off x="6120172" y="1844824"/>
            <a:ext cx="0" cy="224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156176" y="2484185"/>
            <a:ext cx="0" cy="224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156176" y="3132257"/>
            <a:ext cx="0" cy="224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56176" y="3780329"/>
            <a:ext cx="0" cy="224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156176" y="4428401"/>
            <a:ext cx="0" cy="224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156176" y="5076473"/>
            <a:ext cx="0" cy="224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156176" y="5733256"/>
            <a:ext cx="0" cy="224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8" descr="http://www.drueckert.com/wp-content/uploads/Oral-Hygine-Brush-Teet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7803" y="4019493"/>
            <a:ext cx="2033743" cy="25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70429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LPU1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927</TotalTime>
  <Words>878</Words>
  <Application>Microsoft Office PowerPoint</Application>
  <PresentationFormat>On-screen Show (4:3)</PresentationFormat>
  <Paragraphs>214</Paragraphs>
  <Slides>42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LPU1_theme</vt:lpstr>
      <vt:lpstr>Slide 1</vt:lpstr>
      <vt:lpstr>Course Details</vt:lpstr>
      <vt:lpstr>Reference Books </vt:lpstr>
      <vt:lpstr>Syllabus and Instruction Plan(IP)</vt:lpstr>
      <vt:lpstr>Course Assessment Model </vt:lpstr>
      <vt:lpstr>Academic Task</vt:lpstr>
      <vt:lpstr>Mode of Conduct</vt:lpstr>
      <vt:lpstr>Daily routine</vt:lpstr>
      <vt:lpstr>Daily routine</vt:lpstr>
      <vt:lpstr>Daily routine</vt:lpstr>
      <vt:lpstr>Daily routine</vt:lpstr>
      <vt:lpstr>So what does this mean?</vt:lpstr>
      <vt:lpstr>What next?</vt:lpstr>
      <vt:lpstr>What next?</vt:lpstr>
      <vt:lpstr>Diving deeper…</vt:lpstr>
      <vt:lpstr>WHY C???????????????</vt:lpstr>
      <vt:lpstr>The hitch...............</vt:lpstr>
      <vt:lpstr>Lets take you close to the reality</vt:lpstr>
      <vt:lpstr>Let’s Explore more</vt:lpstr>
      <vt:lpstr>Contd.....</vt:lpstr>
      <vt:lpstr>Contd.....</vt:lpstr>
      <vt:lpstr>Contd.....</vt:lpstr>
      <vt:lpstr>MNCs </vt:lpstr>
      <vt:lpstr> Here are the Answers of Questions</vt:lpstr>
      <vt:lpstr>History of C</vt:lpstr>
      <vt:lpstr>History continued...</vt:lpstr>
      <vt:lpstr>Why “C” name was given???</vt:lpstr>
      <vt:lpstr>Evolution of C...</vt:lpstr>
      <vt:lpstr>Language Developers</vt:lpstr>
      <vt:lpstr>Features of C Language</vt:lpstr>
      <vt:lpstr>It can be defined in following ways: </vt:lpstr>
      <vt:lpstr>Course Contents</vt:lpstr>
      <vt:lpstr>Tools</vt:lpstr>
      <vt:lpstr>Slide 34</vt:lpstr>
      <vt:lpstr>Slide 35</vt:lpstr>
      <vt:lpstr>Slide 36</vt:lpstr>
      <vt:lpstr>Slide 37</vt:lpstr>
      <vt:lpstr>Slide 38</vt:lpstr>
      <vt:lpstr>Slide 39</vt:lpstr>
      <vt:lpstr>MCQ</vt:lpstr>
      <vt:lpstr>MCQ </vt:lpstr>
      <vt:lpstr>Slide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Shilpa</dc:creator>
  <cp:lastModifiedBy>10</cp:lastModifiedBy>
  <cp:revision>46</cp:revision>
  <dcterms:created xsi:type="dcterms:W3CDTF">2017-07-29T04:29:21Z</dcterms:created>
  <dcterms:modified xsi:type="dcterms:W3CDTF">2020-10-04T17:27:40Z</dcterms:modified>
</cp:coreProperties>
</file>